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63" r:id="rId3"/>
    <p:sldId id="262" r:id="rId4"/>
    <p:sldId id="257" r:id="rId5"/>
    <p:sldId id="258" r:id="rId6"/>
    <p:sldId id="259" r:id="rId7"/>
    <p:sldId id="260"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981" autoAdjust="0"/>
    <p:restoredTop sz="85484" autoAdjust="0"/>
  </p:normalViewPr>
  <p:slideViewPr>
    <p:cSldViewPr snapToGrid="0">
      <p:cViewPr varScale="1">
        <p:scale>
          <a:sx n="62" d="100"/>
          <a:sy n="62" d="100"/>
        </p:scale>
        <p:origin x="-966" y="-7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8/19/2021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This implementation plan discusses how technological tools can impact the learning experience of learners. It also examines how technology can be integrated in classroom environment to improve the learner experiences and achieve other potential benefits. Among the benefits highlighted in this plan include technology helping learners to integrate and relate with their colleagues (diversity).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This section highlights the action plan of integrating technology in classroom. This section contains mission and goals and their implementation strategies. The mission as identified above involves fostering achievement of a holistic learning and promoting inspiration among students. The two goals identified include promoting diversity and critical thinking.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This section highlights the SWOT analysis and needs analysis of the TIP plan. The strengths, weaknesses, opportunities, and threats have been highlighted and summarized in the table in this slide. Needs analysis highlighted the problem, which is lack of collaborative learning. The analysis identified the need of the technology as the need to promote higher-level thinking skills among learners. Implementing technology plan will help schools produce highly competitive students.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This slide has highlighted the main sections of the planning process. The section has identified the goals and objectives set to be achieved and the resources needed to achieve the objectives. The resources include the environment (classroom in this case). Classroom must be conducive and supportive to help learners interact with the technology successfully. The plan identifies Monday to Wednesday as the days to use </a:t>
            </a:r>
            <a:r>
              <a:rPr lang="en-US" dirty="0" smtClean="0"/>
              <a:t>Flip Grid </a:t>
            </a:r>
            <a:r>
              <a:rPr lang="en-US" dirty="0"/>
              <a:t>technology. Thursday and Friday will involve using Google Docs and Kahoot applications respectively.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This section highlights </a:t>
            </a:r>
            <a:r>
              <a:rPr lang="en-US" dirty="0" smtClean="0"/>
              <a:t>the</a:t>
            </a:r>
            <a:r>
              <a:rPr lang="en-US" baseline="0" dirty="0" smtClean="0"/>
              <a:t> t</a:t>
            </a:r>
            <a:r>
              <a:rPr lang="en-US" dirty="0" smtClean="0"/>
              <a:t>wo </a:t>
            </a:r>
            <a:r>
              <a:rPr lang="en-US" dirty="0"/>
              <a:t>lessons that will help with the implementation of the technology-based system in lesson delivery. The two lessons are based on different stories from the Bible. The first lesson involves the Book of Romans 2:11 (principle learned is Equality). In lesson two, principle of Equity and Justice. The story is retrieved from 1 Chronicles 18:14 about David’s reign.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This TIP plan has highlighted how technology can be used to promote important social values in class, including appreciation of diversity, equity, administration of justice and equality. The Bible proves to be a significant tool in the implementation of this plan. It helps to explain the concepts of equity, justice, and unity based on the Biblical stories.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pPr/>
              <a:t>8/19/2021</a:t>
            </a:fld>
            <a:endParaRPr lang="en-US" dirty="0"/>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dirty="0"/>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8/19/2021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pPr/>
              <a:t>8/19/2021</a:t>
            </a:fld>
            <a:endParaRPr lang="en-US" dirty="0"/>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dirty="0"/>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3307" y="1673225"/>
            <a:ext cx="10943167" cy="1082675"/>
          </a:xfrm>
        </p:spPr>
        <p:txBody>
          <a:bodyPr/>
          <a:lstStyle/>
          <a:p>
            <a:r>
              <a:rPr lang="en-US" dirty="0"/>
              <a:t>Reflective Digital Presentation </a:t>
            </a:r>
          </a:p>
        </p:txBody>
      </p:sp>
      <p:sp>
        <p:nvSpPr>
          <p:cNvPr id="3" name="Subtitle 2"/>
          <p:cNvSpPr>
            <a:spLocks noGrp="1"/>
          </p:cNvSpPr>
          <p:nvPr>
            <p:ph type="subTitle" idx="1"/>
          </p:nvPr>
        </p:nvSpPr>
        <p:spPr>
          <a:xfrm>
            <a:off x="627168" y="2921635"/>
            <a:ext cx="10949517" cy="1752600"/>
          </a:xfrm>
        </p:spPr>
        <p:txBody>
          <a:bodyPr/>
          <a:lstStyle/>
          <a:p>
            <a:r>
              <a:rPr lang="en-US" dirty="0" smtClean="0"/>
              <a:t>Student's Name </a:t>
            </a:r>
            <a:endParaRPr lang="en-US" dirty="0"/>
          </a:p>
          <a:p>
            <a:r>
              <a:rPr lang="en-US" dirty="0"/>
              <a:t>Institution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p>
        </p:txBody>
      </p:sp>
      <p:sp>
        <p:nvSpPr>
          <p:cNvPr id="3" name="Content Placeholder 2"/>
          <p:cNvSpPr>
            <a:spLocks noGrp="1"/>
          </p:cNvSpPr>
          <p:nvPr>
            <p:ph idx="1"/>
          </p:nvPr>
        </p:nvSpPr>
        <p:spPr/>
        <p:txBody>
          <a:bodyPr/>
          <a:lstStyle/>
          <a:p>
            <a:r>
              <a:rPr lang="en-US" dirty="0" smtClean="0"/>
              <a:t>Technology </a:t>
            </a:r>
            <a:r>
              <a:rPr lang="en-US" dirty="0"/>
              <a:t>implementation plan </a:t>
            </a:r>
          </a:p>
          <a:p>
            <a:r>
              <a:rPr lang="en-US" dirty="0"/>
              <a:t>Examines aspects of technology</a:t>
            </a:r>
          </a:p>
          <a:p>
            <a:r>
              <a:rPr lang="en-US" dirty="0"/>
              <a:t>How they can be </a:t>
            </a:r>
            <a:r>
              <a:rPr lang="en-US" dirty="0" smtClean="0"/>
              <a:t>implemented </a:t>
            </a:r>
            <a:r>
              <a:rPr lang="en-US" dirty="0"/>
              <a:t>in classroom</a:t>
            </a:r>
          </a:p>
          <a:p>
            <a:r>
              <a:rPr lang="en-US" dirty="0"/>
              <a:t>This topic is influenced by Bible (Proverbs 27:17)</a:t>
            </a:r>
          </a:p>
          <a:p>
            <a:r>
              <a:rPr lang="en-US" dirty="0"/>
              <a:t>It s about teamwork between people </a:t>
            </a:r>
          </a:p>
          <a:p>
            <a:r>
              <a:rPr lang="en-US" dirty="0"/>
              <a:t>This classroom collaboration looks at how:</a:t>
            </a:r>
          </a:p>
          <a:p>
            <a:r>
              <a:rPr lang="en-US" dirty="0"/>
              <a:t>Technologies benefits learners </a:t>
            </a:r>
          </a:p>
          <a:p>
            <a:r>
              <a:rPr lang="en-US" dirty="0"/>
              <a:t>Promotes diversity among learners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Action Plan </a:t>
            </a:r>
          </a:p>
        </p:txBody>
      </p:sp>
      <p:sp>
        <p:nvSpPr>
          <p:cNvPr id="3" name="Content Placeholder 2"/>
          <p:cNvSpPr>
            <a:spLocks noGrp="1"/>
          </p:cNvSpPr>
          <p:nvPr>
            <p:ph idx="1"/>
          </p:nvPr>
        </p:nvSpPr>
        <p:spPr/>
        <p:txBody>
          <a:bodyPr/>
          <a:lstStyle/>
          <a:p>
            <a:r>
              <a:rPr lang="en-US" dirty="0"/>
              <a:t>This section highlights mission, goals, and strategies</a:t>
            </a:r>
          </a:p>
          <a:p>
            <a:r>
              <a:rPr lang="en-US" b="1" dirty="0"/>
              <a:t>Mission</a:t>
            </a:r>
          </a:p>
          <a:p>
            <a:r>
              <a:rPr lang="en-US" dirty="0"/>
              <a:t>The mission is to foster holistic learning and inspire students to attain academic excellence </a:t>
            </a:r>
          </a:p>
          <a:p>
            <a:r>
              <a:rPr lang="en-US" b="1" dirty="0"/>
              <a:t>Goals and Strategies</a:t>
            </a:r>
          </a:p>
          <a:p>
            <a:r>
              <a:rPr lang="en-US" dirty="0"/>
              <a:t>Goal 1: Improve the rate of student interactions during lesson session (strategy involves integrating socially competent and shy students)</a:t>
            </a:r>
          </a:p>
          <a:p>
            <a:r>
              <a:rPr lang="en-US" dirty="0"/>
              <a:t>Goal 2: Improve creativity and critical thinking (Strategy is to encourage autonomy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Needs Assessment </a:t>
            </a:r>
          </a:p>
        </p:txBody>
      </p:sp>
      <p:sp>
        <p:nvSpPr>
          <p:cNvPr id="3" name="Content Placeholder 2"/>
          <p:cNvSpPr>
            <a:spLocks noGrp="1"/>
          </p:cNvSpPr>
          <p:nvPr>
            <p:ph idx="1"/>
          </p:nvPr>
        </p:nvSpPr>
        <p:spPr>
          <a:xfrm>
            <a:off x="609600" y="993775"/>
            <a:ext cx="10972800" cy="5406390"/>
          </a:xfrm>
        </p:spPr>
        <p:txBody>
          <a:bodyPr/>
          <a:lstStyle/>
          <a:p>
            <a:r>
              <a:rPr lang="en-US" dirty="0"/>
              <a:t>This section involves SWOT analysis and need analysis</a:t>
            </a:r>
          </a:p>
          <a:p>
            <a:r>
              <a:rPr lang="en-US" b="1" dirty="0"/>
              <a:t>SWOT Analysis</a:t>
            </a:r>
            <a:endParaRPr lang="en-US" dirty="0"/>
          </a:p>
          <a:p>
            <a:r>
              <a:rPr lang="en-US" dirty="0"/>
              <a:t> </a:t>
            </a:r>
          </a:p>
          <a:p>
            <a:endParaRPr lang="en-US" dirty="0"/>
          </a:p>
          <a:p>
            <a:endParaRPr lang="en-US" dirty="0"/>
          </a:p>
          <a:p>
            <a:endParaRPr lang="en-US" dirty="0"/>
          </a:p>
          <a:p>
            <a:endParaRPr lang="en-US" b="1" dirty="0"/>
          </a:p>
          <a:p>
            <a:r>
              <a:rPr lang="en-US" b="1" dirty="0"/>
              <a:t>Needs Analysis </a:t>
            </a:r>
            <a:endParaRPr lang="en-US" dirty="0"/>
          </a:p>
          <a:p>
            <a:r>
              <a:rPr lang="en-US" dirty="0"/>
              <a:t>Instructional problem is lack of collaborative learning </a:t>
            </a:r>
          </a:p>
          <a:p>
            <a:r>
              <a:rPr lang="en-US" dirty="0" smtClean="0"/>
              <a:t>Needs: Promote </a:t>
            </a:r>
            <a:r>
              <a:rPr lang="en-US" dirty="0"/>
              <a:t>critical thinking skills </a:t>
            </a:r>
          </a:p>
        </p:txBody>
      </p:sp>
      <p:graphicFrame>
        <p:nvGraphicFramePr>
          <p:cNvPr id="4" name="Table 3"/>
          <p:cNvGraphicFramePr/>
          <p:nvPr/>
        </p:nvGraphicFramePr>
        <p:xfrm>
          <a:off x="863600" y="2148840"/>
          <a:ext cx="10718800" cy="2854960"/>
        </p:xfrm>
        <a:graphic>
          <a:graphicData uri="http://schemas.openxmlformats.org/drawingml/2006/table">
            <a:tbl>
              <a:tblPr firstRow="1" bandRow="1">
                <a:tableStyleId>{5940675A-B579-460E-94D1-54222C63F5DA}</a:tableStyleId>
              </a:tblPr>
              <a:tblGrid>
                <a:gridCol w="5424805"/>
                <a:gridCol w="5293995"/>
              </a:tblGrid>
              <a:tr h="1223645">
                <a:tc>
                  <a:txBody>
                    <a:bodyPr/>
                    <a:lstStyle/>
                    <a:p>
                      <a:pPr indent="0">
                        <a:buNone/>
                      </a:pPr>
                      <a:r>
                        <a:rPr lang="en-US" sz="2400" b="1" dirty="0">
                          <a:latin typeface="Calibri" panose="020F0502020204030204" charset="0"/>
                          <a:cs typeface="Calibri" panose="020F0502020204030204" charset="0"/>
                        </a:rPr>
                        <a:t>Strengths</a:t>
                      </a:r>
                    </a:p>
                    <a:p>
                      <a:pPr indent="0">
                        <a:buNone/>
                      </a:pPr>
                      <a:r>
                        <a:rPr lang="en-US" sz="2400" b="0" dirty="0">
                          <a:latin typeface="Calibri" panose="020F0502020204030204" charset="0"/>
                          <a:cs typeface="Calibri" panose="020F0502020204030204" charset="0"/>
                        </a:rPr>
                        <a:t>-Adequate skilled personnel -computer technicians </a:t>
                      </a:r>
                      <a:endParaRPr lang="en-US" sz="24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1" dirty="0">
                          <a:latin typeface="Calibri" panose="020F0502020204030204" charset="0"/>
                          <a:cs typeface="Calibri" panose="020F0502020204030204" charset="0"/>
                        </a:rPr>
                        <a:t>Opportunities</a:t>
                      </a:r>
                    </a:p>
                    <a:p>
                      <a:pPr indent="0">
                        <a:buNone/>
                      </a:pPr>
                      <a:r>
                        <a:rPr lang="en-US" sz="2400" b="0" dirty="0">
                          <a:latin typeface="Calibri" panose="020F0502020204030204" charset="0"/>
                          <a:cs typeface="Calibri" panose="020F0502020204030204" charset="0"/>
                        </a:rPr>
                        <a:t>-Potential to improve learners’ academic capabilities </a:t>
                      </a:r>
                      <a:endParaRPr lang="en-US" sz="24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31315">
                <a:tc>
                  <a:txBody>
                    <a:bodyPr/>
                    <a:lstStyle/>
                    <a:p>
                      <a:pPr indent="0">
                        <a:buNone/>
                      </a:pPr>
                      <a:r>
                        <a:rPr lang="en-US" sz="2400" b="1" dirty="0">
                          <a:latin typeface="Calibri" panose="020F0502020204030204" charset="0"/>
                          <a:cs typeface="Calibri" panose="020F0502020204030204" charset="0"/>
                        </a:rPr>
                        <a:t>Weaknesses</a:t>
                      </a:r>
                    </a:p>
                    <a:p>
                      <a:pPr indent="0">
                        <a:buNone/>
                      </a:pPr>
                      <a:r>
                        <a:rPr lang="en-US" sz="2400" b="0" dirty="0">
                          <a:latin typeface="Calibri" panose="020F0502020204030204" charset="0"/>
                          <a:cs typeface="Calibri" panose="020F0502020204030204" charset="0"/>
                        </a:rPr>
                        <a:t>-Not all students can afford to purchase technological devices -Reluctance from the teachers to adopt technology</a:t>
                      </a:r>
                      <a:endParaRPr lang="en-US" sz="24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1" dirty="0">
                          <a:latin typeface="Calibri" panose="020F0502020204030204" charset="0"/>
                          <a:cs typeface="Calibri" panose="020F0502020204030204" charset="0"/>
                        </a:rPr>
                        <a:t>Threats </a:t>
                      </a:r>
                    </a:p>
                    <a:p>
                      <a:pPr indent="0">
                        <a:buNone/>
                      </a:pPr>
                      <a:r>
                        <a:rPr lang="en-US" sz="2400" b="0" dirty="0">
                          <a:latin typeface="Calibri" panose="020F0502020204030204" charset="0"/>
                          <a:cs typeface="Calibri" panose="020F0502020204030204" charset="0"/>
                        </a:rPr>
                        <a:t>-Cost of acquisition -Students misusing the technologies </a:t>
                      </a:r>
                      <a:endParaRPr lang="en-US" sz="24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3: Planning Process</a:t>
            </a:r>
          </a:p>
        </p:txBody>
      </p:sp>
      <p:sp>
        <p:nvSpPr>
          <p:cNvPr id="3" name="Content Placeholder 2"/>
          <p:cNvSpPr>
            <a:spLocks noGrp="1"/>
          </p:cNvSpPr>
          <p:nvPr>
            <p:ph idx="1"/>
          </p:nvPr>
        </p:nvSpPr>
        <p:spPr/>
        <p:txBody>
          <a:bodyPr/>
          <a:lstStyle/>
          <a:p>
            <a:r>
              <a:rPr lang="en-US" dirty="0"/>
              <a:t>This section highlights state goals and </a:t>
            </a:r>
            <a:r>
              <a:rPr lang="en-US" dirty="0" smtClean="0"/>
              <a:t>objectives, </a:t>
            </a:r>
            <a:r>
              <a:rPr lang="en-US" dirty="0"/>
              <a:t>local strategies and measures to be used to achieve the goals</a:t>
            </a:r>
          </a:p>
          <a:p>
            <a:r>
              <a:rPr lang="en-US" dirty="0"/>
              <a:t>Environment which the implementation of technology occurs </a:t>
            </a:r>
          </a:p>
          <a:p>
            <a:r>
              <a:rPr lang="en-US" dirty="0"/>
              <a:t>The </a:t>
            </a:r>
            <a:r>
              <a:rPr lang="en-US" dirty="0" smtClean="0"/>
              <a:t>environment </a:t>
            </a:r>
            <a:r>
              <a:rPr lang="en-US" dirty="0"/>
              <a:t>will be the classroom </a:t>
            </a:r>
          </a:p>
          <a:p>
            <a:r>
              <a:rPr lang="en-US" dirty="0"/>
              <a:t>Engagement as a fundamental element in the implementation process</a:t>
            </a:r>
          </a:p>
          <a:p>
            <a:r>
              <a:rPr lang="en-US" dirty="0"/>
              <a:t>Engagement shows the level of commitment between educators and learners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4: Implementation </a:t>
            </a:r>
          </a:p>
        </p:txBody>
      </p:sp>
      <p:sp>
        <p:nvSpPr>
          <p:cNvPr id="3" name="Content Placeholder 2"/>
          <p:cNvSpPr>
            <a:spLocks noGrp="1"/>
          </p:cNvSpPr>
          <p:nvPr>
            <p:ph idx="1"/>
          </p:nvPr>
        </p:nvSpPr>
        <p:spPr/>
        <p:txBody>
          <a:bodyPr/>
          <a:lstStyle/>
          <a:p>
            <a:r>
              <a:rPr lang="en-US" dirty="0">
                <a:sym typeface="+mn-ea"/>
              </a:rPr>
              <a:t>In lesson one, </a:t>
            </a:r>
          </a:p>
          <a:p>
            <a:r>
              <a:rPr lang="en-US" dirty="0">
                <a:sym typeface="+mn-ea"/>
              </a:rPr>
              <a:t>Biblical principle 1: Equality </a:t>
            </a:r>
            <a:endParaRPr lang="en-US" dirty="0"/>
          </a:p>
          <a:p>
            <a:r>
              <a:rPr lang="en-US" dirty="0">
                <a:sym typeface="+mn-ea"/>
              </a:rPr>
              <a:t>Romans 2:11 about the impartiality of God </a:t>
            </a:r>
          </a:p>
          <a:p>
            <a:r>
              <a:rPr lang="en-US" dirty="0">
                <a:sym typeface="+mn-ea"/>
              </a:rPr>
              <a:t>Learners read from the flashcards </a:t>
            </a:r>
          </a:p>
          <a:p>
            <a:r>
              <a:rPr lang="en-US" dirty="0">
                <a:sym typeface="+mn-ea"/>
              </a:rPr>
              <a:t>In lesson 2</a:t>
            </a:r>
          </a:p>
          <a:p>
            <a:r>
              <a:rPr lang="en-US" dirty="0"/>
              <a:t>Biblical principle: Administration of Equity and Justice </a:t>
            </a:r>
          </a:p>
          <a:p>
            <a:r>
              <a:rPr lang="en-US" dirty="0"/>
              <a:t>From the story of David and his reign on Israel (1 Chronicle 18:14)</a:t>
            </a:r>
          </a:p>
          <a:p>
            <a:r>
              <a:rPr lang="en-US" dirty="0"/>
              <a:t>Learners are integrated (shy and socially competent)</a:t>
            </a:r>
          </a:p>
          <a:p>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5: Executive Summary </a:t>
            </a:r>
          </a:p>
        </p:txBody>
      </p:sp>
      <p:sp>
        <p:nvSpPr>
          <p:cNvPr id="3" name="Content Placeholder 2"/>
          <p:cNvSpPr>
            <a:spLocks noGrp="1"/>
          </p:cNvSpPr>
          <p:nvPr>
            <p:ph idx="1"/>
          </p:nvPr>
        </p:nvSpPr>
        <p:spPr/>
        <p:txBody>
          <a:bodyPr/>
          <a:lstStyle/>
          <a:p>
            <a:r>
              <a:rPr lang="en-US" dirty="0"/>
              <a:t>Advancement of technology positively impact learning </a:t>
            </a:r>
          </a:p>
          <a:p>
            <a:r>
              <a:rPr lang="en-US" dirty="0"/>
              <a:t>Classroom environment is a useful tool to implement technology </a:t>
            </a:r>
          </a:p>
          <a:p>
            <a:r>
              <a:rPr lang="en-US" dirty="0"/>
              <a:t>Implementation of technology has benefits, including:</a:t>
            </a:r>
          </a:p>
          <a:p>
            <a:r>
              <a:rPr lang="en-US" dirty="0"/>
              <a:t>-Fostering unity and teamwork </a:t>
            </a:r>
          </a:p>
          <a:p>
            <a:r>
              <a:rPr lang="en-US" dirty="0"/>
              <a:t>-Students can express their independent views </a:t>
            </a:r>
          </a:p>
          <a:p>
            <a:r>
              <a:rPr lang="en-US" dirty="0"/>
              <a:t>Biblical influence on the implementation plan helped discuss concepts of teamwork, equity, and unity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701040" y="915670"/>
            <a:ext cx="10972800" cy="5210810"/>
          </a:xfrm>
        </p:spPr>
        <p:txBody>
          <a:bodyPr/>
          <a:lstStyle/>
          <a:p>
            <a:r>
              <a:rPr lang="en-US" sz="2400" dirty="0"/>
              <a:t>Abdullah, S. N. (2021). Using Reward Cards to Motivate Students’ Learning in an ESL Form 2 Classroom in Perak. Turkish Journal of Computer and Mathematics Education (TURCOMAT), 12(3), 922-927 </a:t>
            </a:r>
          </a:p>
          <a:p>
            <a:r>
              <a:rPr lang="en-US" sz="2400" dirty="0"/>
              <a:t>Albó, L., Hernández-Leo, D., &amp; Moreno Oliver, V. (2019). Smartphones or laptops in the collaborative classroom? A study of video-based learning in higher education. Behaviour &amp; Information Technology, 38(6), 637-649.</a:t>
            </a:r>
          </a:p>
          <a:p>
            <a:r>
              <a:rPr lang="en-US" sz="2400" dirty="0"/>
              <a:t>Belaineh, M. S. (2017). Students' Conception of Learning Environment and Their Approach to Learning and Its Implication on Quality Education. Educational Research and Reviews, 12(14), 695-703. </a:t>
            </a:r>
          </a:p>
          <a:p>
            <a:r>
              <a:rPr lang="en-US" sz="2400" dirty="0"/>
              <a:t>Golka, F. W. (2018). African Wisdom and The Origins of the Book of Proverbs.</a:t>
            </a:r>
          </a:p>
          <a:p>
            <a:r>
              <a:rPr lang="en-US" sz="2400" dirty="0"/>
              <a:t>Goss, P., &amp;Sonnemann, J. (2017). Engaging students: Creating classrooms that improve learning. Grattan Institute. </a:t>
            </a: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804</Words>
  <Application>WPS Presentation</Application>
  <PresentationFormat>Custom</PresentationFormat>
  <Paragraphs>72</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Blue Waves</vt:lpstr>
      <vt:lpstr>Reflective Digital Presentation </vt:lpstr>
      <vt:lpstr>Introduction </vt:lpstr>
      <vt:lpstr>Part 1: Action Plan </vt:lpstr>
      <vt:lpstr>Part 2: Needs Assessment </vt:lpstr>
      <vt:lpstr>Part 3: Planning Process</vt:lpstr>
      <vt:lpstr>Part 4: Implementation </vt:lpstr>
      <vt:lpstr>Part 5: Executive Summary </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Reflective Digital Presentation</dc:title>
  <dc:creator>Kevin</dc:creator>
  <cp:lastModifiedBy>Kevin</cp:lastModifiedBy>
  <cp:revision>2</cp:revision>
  <dcterms:created xsi:type="dcterms:W3CDTF">2021-08-19T07:48:30Z</dcterms:created>
  <dcterms:modified xsi:type="dcterms:W3CDTF">2021-08-19T09:19:48Z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DF28505BB1484EFBB7F094DDA49AE7C3</vt:lpwstr>
  </property>
  <property fmtid="{D5CDD505-2E9C-101B-9397-08002B2CF9AE}" pid="3" name="KSOProductBuildVer">
    <vt:lpwstr>1033-11.2.0.10258</vt:lpwstr>
  </property>
</Properties>
</file>